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83" r:id="rId4"/>
    <p:sldId id="257" r:id="rId5"/>
    <p:sldId id="259" r:id="rId6"/>
    <p:sldId id="258" r:id="rId7"/>
    <p:sldId id="278" r:id="rId8"/>
    <p:sldId id="260" r:id="rId9"/>
    <p:sldId id="261" r:id="rId10"/>
    <p:sldId id="262" r:id="rId11"/>
    <p:sldId id="268" r:id="rId12"/>
    <p:sldId id="269" r:id="rId13"/>
    <p:sldId id="270" r:id="rId14"/>
    <p:sldId id="276" r:id="rId15"/>
    <p:sldId id="280" r:id="rId16"/>
    <p:sldId id="271" r:id="rId17"/>
    <p:sldId id="277" r:id="rId18"/>
    <p:sldId id="279" r:id="rId19"/>
    <p:sldId id="281" r:id="rId20"/>
    <p:sldId id="272" r:id="rId21"/>
    <p:sldId id="273" r:id="rId22"/>
    <p:sldId id="274" r:id="rId23"/>
    <p:sldId id="275" r:id="rId24"/>
    <p:sldId id="263" r:id="rId25"/>
    <p:sldId id="264" r:id="rId26"/>
    <p:sldId id="265" r:id="rId27"/>
    <p:sldId id="266" r:id="rId28"/>
    <p:sldId id="284" r:id="rId29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FFFF"/>
    <a:srgbClr val="CC00FF"/>
    <a:srgbClr val="006600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79" autoAdjust="0"/>
    <p:restoredTop sz="94746" autoAdjust="0"/>
  </p:normalViewPr>
  <p:slideViewPr>
    <p:cSldViewPr>
      <p:cViewPr>
        <p:scale>
          <a:sx n="150" d="100"/>
          <a:sy n="150" d="100"/>
        </p:scale>
        <p:origin x="-2768" y="6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B47B4-A1A4-49EB-9DAC-7CD8366496E7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EABCD-8D93-412F-A059-BC670997DE5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687796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4AD12-1F34-4749-B15C-C5DD53692D22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78542-2E60-4303-A30C-C0D9D0E193C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93500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BA3A8-5739-4CF7-812B-488213A5F21A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D813D-76C0-4651-9D4A-E085F493249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497620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3F10F-1A60-4D5C-B92E-FFB34EC1F216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6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1291C-F26D-4A5F-B11E-B3820EF4743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57895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F800A-1381-4599-BF42-F3E2B7ADA87A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8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75095-E9A0-451D-AE4D-CCE10CDD381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039592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7D7EF-2A82-4A13-AC38-A7208BD8ACF6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4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22796-8272-40AF-955A-D4218908496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2103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1B803-7AD5-4FB7-9F26-146CEEEBC3A4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3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40CCB-EA7C-42E7-942D-AF8415B066B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20494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29736-9BEF-44F5-88CF-FDE8F8304E84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6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EF0D0-5407-454E-92D8-A9747FF8A49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811739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954E4-4877-4291-B913-43EB79055324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6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A4AE4-8888-4573-BA6F-7909AC3548D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8506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BF0E5-E3DD-4B77-BFEE-530AE97254F0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BEDC5-6E5F-4A26-AAF6-945909B2C3C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43966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91E6-F8DA-4A0B-9B77-4F44CD7BD92B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605D7-453B-4E4A-B629-BEFDD7FA2D7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44789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zervirano mjesto naslova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smtClean="0"/>
              <a:t>Kliknite da biste uredili stil naslova matrice</a:t>
            </a:r>
          </a:p>
        </p:txBody>
      </p:sp>
      <p:sp>
        <p:nvSpPr>
          <p:cNvPr id="1027" name="Rezervirano mjesto teksta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smtClean="0"/>
              <a:t>Kliknite da biste uredili stilove teksta matrice</a:t>
            </a:r>
          </a:p>
          <a:p>
            <a:pPr lvl="1"/>
            <a:r>
              <a:rPr lang="hr-HR" altLang="sr-Latn-RS" smtClean="0"/>
              <a:t>Druga razina</a:t>
            </a:r>
          </a:p>
          <a:p>
            <a:pPr lvl="2"/>
            <a:r>
              <a:rPr lang="hr-HR" altLang="sr-Latn-RS" smtClean="0"/>
              <a:t>Treća razina</a:t>
            </a:r>
          </a:p>
          <a:p>
            <a:pPr lvl="3"/>
            <a:r>
              <a:rPr lang="hr-HR" altLang="sr-Latn-RS" smtClean="0"/>
              <a:t>Četvrta razina</a:t>
            </a:r>
          </a:p>
          <a:p>
            <a:pPr lvl="4"/>
            <a:r>
              <a:rPr lang="hr-HR" altLang="sr-Latn-RS" smtClean="0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E0F98B-2E07-4258-A6A0-A971F1D4516A}" type="datetimeFigureOut">
              <a:rPr lang="sr-Latn-CS"/>
              <a:pPr>
                <a:defRPr/>
              </a:pPr>
              <a:t>20.11.2018.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48E19E-0122-4FB4-93CA-F04984E8FA4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Zdravko\Downloads\ram3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381000"/>
            <a:ext cx="9448800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slov 1"/>
          <p:cNvSpPr txBox="1">
            <a:spLocks/>
          </p:cNvSpPr>
          <p:nvPr/>
        </p:nvSpPr>
        <p:spPr>
          <a:xfrm>
            <a:off x="697533" y="2009773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r-HR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DVS</a:t>
            </a:r>
            <a:r>
              <a:rPr lang="hr-HR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– DUHOVNE VJEŽBE </a:t>
            </a:r>
          </a:p>
          <a:p>
            <a:pPr fontAlgn="auto">
              <a:spcAft>
                <a:spcPts val="0"/>
              </a:spcAft>
              <a:defRPr/>
            </a:pPr>
            <a:r>
              <a:rPr lang="hr-HR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 SVAKODNEVICI  </a:t>
            </a:r>
          </a:p>
          <a:p>
            <a:pPr fontAlgn="auto">
              <a:spcAft>
                <a:spcPts val="0"/>
              </a:spcAft>
              <a:defRPr/>
            </a:pPr>
            <a:r>
              <a:rPr lang="hr-HR" sz="7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2019.</a:t>
            </a:r>
            <a:r>
              <a:rPr lang="hr-HR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hr-HR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hr-HR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5825" y="4076700"/>
            <a:ext cx="551815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Zdravko\Downloads\frames zima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3" y="492125"/>
            <a:ext cx="7915275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avokutnik 6"/>
          <p:cNvSpPr/>
          <p:nvPr/>
        </p:nvSpPr>
        <p:spPr>
          <a:xfrm>
            <a:off x="2411760" y="1484784"/>
            <a:ext cx="3557738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POČETAK</a:t>
            </a:r>
            <a:r>
              <a:rPr lang="pl-PL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FFFF"/>
                </a:solidFill>
                <a:latin typeface="+mn-lt"/>
                <a:cs typeface="+mn-cs"/>
              </a:rPr>
              <a:t>srijeda,</a:t>
            </a:r>
            <a:r>
              <a:rPr lang="pl-PL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  <a:endParaRPr lang="pl-PL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09. </a:t>
            </a:r>
            <a:r>
              <a:rPr lang="pl-PL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siječnja </a:t>
            </a:r>
            <a:r>
              <a:rPr lang="pl-PL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2019. </a:t>
            </a:r>
            <a:endParaRPr lang="pl-PL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 u </a:t>
            </a:r>
            <a:r>
              <a:rPr lang="pl-PL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+mn-cs"/>
              </a:rPr>
              <a:t>19,30 sati</a:t>
            </a:r>
            <a:r>
              <a:rPr lang="pl-PL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  <a:endParaRPr lang="pl-PL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899592" y="609329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Zagreb, Palmotićeva 31, velika dvorana u dvorištu</a:t>
            </a:r>
            <a:endParaRPr lang="hr-H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Zdravko\Downloads\frames cvijeće - goo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8643938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/>
          <p:cNvSpPr/>
          <p:nvPr/>
        </p:nvSpPr>
        <p:spPr>
          <a:xfrm>
            <a:off x="5389365" y="620688"/>
            <a:ext cx="2833639" cy="37548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Završni susret: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srijeda, </a:t>
            </a:r>
            <a:endParaRPr lang="hr-HR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 </a:t>
            </a:r>
            <a:r>
              <a:rPr lang="hr-HR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22. svibnja</a:t>
            </a:r>
            <a:endParaRPr lang="hr-HR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2019. </a:t>
            </a:r>
            <a:endParaRPr lang="hr-HR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u 19,30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0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0025"/>
            <a:ext cx="3810000" cy="64579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niOkvir 3"/>
          <p:cNvSpPr txBox="1"/>
          <p:nvPr/>
        </p:nvSpPr>
        <p:spPr>
          <a:xfrm>
            <a:off x="5047825" y="200025"/>
            <a:ext cx="3744416" cy="65556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i z v o r n o :</a:t>
            </a:r>
            <a:endParaRPr lang="hr-H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jednomjesečne</a:t>
            </a:r>
            <a:endParaRPr lang="hr-HR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      30 </a:t>
            </a:r>
            <a:r>
              <a:rPr lang="hr-HR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dana</a:t>
            </a:r>
            <a:r>
              <a:rPr lang="hr-HR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600" dirty="0">
              <a:latin typeface="+mn-lt"/>
              <a:cs typeface="+mn-cs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4000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hr-HR" sz="4000" b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ignacijevske</a:t>
            </a:r>
            <a:r>
              <a:rPr lang="hr-HR" sz="4000" b="1" dirty="0" smtClean="0">
                <a:latin typeface="+mn-lt"/>
                <a:cs typeface="+mn-cs"/>
              </a:rPr>
              <a:t> </a:t>
            </a:r>
            <a:r>
              <a:rPr lang="hr-HR" sz="3200" b="1" dirty="0">
                <a:latin typeface="+mn-lt"/>
                <a:cs typeface="+mn-cs"/>
              </a:rPr>
              <a:t>duhovne vježbe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b="1" dirty="0">
                <a:latin typeface="+mn-lt"/>
                <a:cs typeface="+mn-cs"/>
              </a:rPr>
              <a:t>od mjesec dana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b="1" dirty="0">
                <a:latin typeface="+mn-lt"/>
                <a:cs typeface="+mn-cs"/>
              </a:rPr>
              <a:t>(po 5 vježbi na dan</a:t>
            </a:r>
            <a:r>
              <a:rPr lang="hr-HR" sz="3200" b="1" dirty="0" smtClean="0">
                <a:latin typeface="+mn-lt"/>
                <a:cs typeface="+mn-cs"/>
              </a:rPr>
              <a:t>)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.  .  .  </a:t>
            </a:r>
            <a:endParaRPr lang="hr-HR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2800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4283968" y="1988840"/>
            <a:ext cx="432048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800" dirty="0">
                <a:latin typeface="+mn-lt"/>
                <a:cs typeface="+mn-cs"/>
              </a:rPr>
              <a:t>Vježbe od </a:t>
            </a:r>
            <a:r>
              <a:rPr lang="hr-HR" sz="2800" dirty="0" smtClean="0">
                <a:latin typeface="+mn-lt"/>
                <a:cs typeface="+mn-cs"/>
              </a:rPr>
              <a:t>četiri mjeseca </a:t>
            </a:r>
            <a:r>
              <a:rPr lang="hr-HR" sz="2800" b="1" dirty="0" err="1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ignacijevske</a:t>
            </a:r>
            <a:r>
              <a:rPr lang="hr-HR" sz="2800" b="1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hr-HR" sz="2800" dirty="0">
                <a:latin typeface="+mn-lt"/>
                <a:cs typeface="+mn-cs"/>
              </a:rPr>
              <a:t>„</a:t>
            </a:r>
            <a:r>
              <a:rPr lang="hr-HR" sz="3200" b="1" dirty="0">
                <a:latin typeface="+mn-lt"/>
                <a:cs typeface="+mn-cs"/>
              </a:rPr>
              <a:t>DVS</a:t>
            </a:r>
            <a:r>
              <a:rPr lang="hr-HR" sz="2800" dirty="0">
                <a:latin typeface="+mn-lt"/>
                <a:cs typeface="+mn-cs"/>
              </a:rPr>
              <a:t>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800" dirty="0">
                <a:latin typeface="+mn-lt"/>
                <a:cs typeface="+mn-cs"/>
              </a:rPr>
              <a:t>(po jedna vježba na dan)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800" dirty="0">
                <a:latin typeface="+mn-lt"/>
                <a:cs typeface="+mn-cs"/>
              </a:rPr>
              <a:t>prate </a:t>
            </a:r>
            <a:r>
              <a:rPr lang="hr-HR" sz="2800" b="1" spc="600" dirty="0">
                <a:latin typeface="+mn-lt"/>
                <a:cs typeface="+mn-cs"/>
              </a:rPr>
              <a:t>proces</a:t>
            </a:r>
            <a:r>
              <a:rPr lang="hr-HR" sz="2800" dirty="0">
                <a:latin typeface="+mn-lt"/>
                <a:cs typeface="+mn-cs"/>
              </a:rPr>
              <a:t> čovjekova </a:t>
            </a:r>
            <a:r>
              <a:rPr lang="hr-HR" sz="2800" b="1" i="1" dirty="0">
                <a:latin typeface="+mn-lt"/>
                <a:cs typeface="+mn-cs"/>
              </a:rPr>
              <a:t>rasta u vjeri</a:t>
            </a:r>
            <a:r>
              <a:rPr lang="hr-HR" sz="2800" b="1" dirty="0">
                <a:latin typeface="+mn-lt"/>
                <a:cs typeface="+mn-cs"/>
              </a:rPr>
              <a:t>,</a:t>
            </a:r>
            <a:r>
              <a:rPr lang="hr-HR" sz="2800" dirty="0"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800" i="1" dirty="0">
                <a:latin typeface="+mn-lt"/>
                <a:cs typeface="+mn-cs"/>
              </a:rPr>
              <a:t>približavanja</a:t>
            </a:r>
            <a:r>
              <a:rPr lang="hr-HR" sz="2800" dirty="0">
                <a:latin typeface="+mn-lt"/>
                <a:cs typeface="+mn-cs"/>
              </a:rPr>
              <a:t> Bogu, </a:t>
            </a:r>
            <a:r>
              <a:rPr lang="hr-HR" sz="2800" i="1" dirty="0">
                <a:latin typeface="+mn-lt"/>
                <a:cs typeface="+mn-cs"/>
              </a:rPr>
              <a:t>komuniciranja</a:t>
            </a:r>
            <a:r>
              <a:rPr lang="hr-HR" sz="2800" dirty="0">
                <a:latin typeface="+mn-lt"/>
                <a:cs typeface="+mn-cs"/>
              </a:rPr>
              <a:t> s Bogom, </a:t>
            </a:r>
            <a:r>
              <a:rPr lang="hr-HR" sz="2800" i="1" dirty="0" err="1">
                <a:latin typeface="+mn-lt"/>
                <a:cs typeface="+mn-cs"/>
              </a:rPr>
              <a:t>predanja</a:t>
            </a:r>
            <a:r>
              <a:rPr lang="hr-HR" sz="2800" dirty="0">
                <a:latin typeface="+mn-lt"/>
                <a:cs typeface="+mn-cs"/>
              </a:rPr>
              <a:t> Bogu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800" dirty="0">
                <a:latin typeface="+mn-lt"/>
                <a:cs typeface="+mn-cs"/>
              </a:rPr>
              <a:t>i </a:t>
            </a:r>
            <a:r>
              <a:rPr lang="hr-HR" sz="2800" i="1" dirty="0">
                <a:latin typeface="+mn-lt"/>
                <a:cs typeface="+mn-cs"/>
              </a:rPr>
              <a:t>život s Bogom </a:t>
            </a:r>
            <a:r>
              <a:rPr lang="hr-HR" sz="2800" dirty="0">
                <a:latin typeface="+mn-lt"/>
                <a:cs typeface="+mn-cs"/>
              </a:rPr>
              <a:t>– </a:t>
            </a:r>
            <a:r>
              <a:rPr lang="hr-HR" sz="2800" dirty="0" smtClean="0">
                <a:latin typeface="+mn-lt"/>
                <a:cs typeface="+mn-cs"/>
              </a:rPr>
              <a:t>u vremenu </a:t>
            </a:r>
            <a:r>
              <a:rPr lang="hr-HR" sz="2800" dirty="0">
                <a:latin typeface="+mn-lt"/>
                <a:cs typeface="+mn-cs"/>
              </a:rPr>
              <a:t>i </a:t>
            </a:r>
            <a:r>
              <a:rPr lang="hr-HR" sz="2800" dirty="0" smtClean="0">
                <a:latin typeface="+mn-lt"/>
                <a:cs typeface="+mn-cs"/>
              </a:rPr>
              <a:t>u vječnosti.</a:t>
            </a:r>
            <a:endParaRPr lang="hr-HR" sz="2800" dirty="0">
              <a:latin typeface="+mn-lt"/>
              <a:cs typeface="+mn-cs"/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4139952" y="281751"/>
            <a:ext cx="48965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P R I L A G O Đ E N O </a:t>
            </a:r>
            <a:r>
              <a:rPr lang="hr-H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hr-H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četveromjesečne </a:t>
            </a:r>
            <a:endParaRPr lang="hr-HR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    18 tjedana</a:t>
            </a:r>
            <a:r>
              <a:rPr lang="hr-H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:</a:t>
            </a:r>
            <a:endParaRPr lang="hr-HR" sz="3600" dirty="0">
              <a:latin typeface="+mn-lt"/>
              <a:cs typeface="+mn-cs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910" t="6994" r="32738" b="27530"/>
          <a:stretch/>
        </p:blipFill>
        <p:spPr bwMode="auto">
          <a:xfrm>
            <a:off x="590983" y="537265"/>
            <a:ext cx="3379003" cy="5831326"/>
          </a:xfrm>
          <a:prstGeom prst="rect">
            <a:avLst/>
          </a:prstGeom>
          <a:noFill/>
          <a:ln>
            <a:noFill/>
          </a:ln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23528" y="728717"/>
            <a:ext cx="8229600" cy="1325562"/>
          </a:xfrm>
        </p:spPr>
        <p:txBody>
          <a:bodyPr rtlCol="0">
            <a:normAutofit fontScale="850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hr-HR" b="1" dirty="0" smtClean="0"/>
              <a:t>Sveto pismo</a:t>
            </a:r>
            <a:r>
              <a:rPr lang="hr-HR" dirty="0"/>
              <a:t>				       	     </a:t>
            </a:r>
            <a:endParaRPr lang="hr-HR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LcParenR"/>
              <a:defRPr/>
            </a:pPr>
            <a:r>
              <a:rPr lang="hr-HR" b="1" dirty="0" smtClean="0"/>
              <a:t>Duhovne </a:t>
            </a:r>
            <a:r>
              <a:rPr lang="hr-HR" b="1" dirty="0"/>
              <a:t>vježbe </a:t>
            </a:r>
            <a:r>
              <a:rPr lang="hr-HR" dirty="0"/>
              <a:t>(Ignacije </a:t>
            </a:r>
            <a:r>
              <a:rPr lang="hr-HR" dirty="0" err="1" smtClean="0"/>
              <a:t>Lojolski</a:t>
            </a:r>
            <a:r>
              <a:rPr lang="hr-HR" dirty="0" smtClean="0"/>
              <a:t>)</a:t>
            </a:r>
            <a:endParaRPr lang="hr-HR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b="1" dirty="0" smtClean="0"/>
              <a:t>c</a:t>
            </a:r>
            <a:r>
              <a:rPr lang="hr-HR" b="1" dirty="0"/>
              <a:t>) </a:t>
            </a:r>
            <a:r>
              <a:rPr lang="hr-HR" b="1" dirty="0" smtClean="0"/>
              <a:t>   Sloboda </a:t>
            </a:r>
            <a:r>
              <a:rPr lang="hr-HR" b="1" dirty="0"/>
              <a:t>za ljubav </a:t>
            </a:r>
            <a:r>
              <a:rPr lang="hr-HR" dirty="0"/>
              <a:t>(priručnik za DVS)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dirty="0"/>
          </a:p>
        </p:txBody>
      </p:sp>
      <p:sp>
        <p:nvSpPr>
          <p:cNvPr id="8195" name="TekstniOkvir 3"/>
          <p:cNvSpPr txBox="1">
            <a:spLocks noChangeArrowheads="1"/>
          </p:cNvSpPr>
          <p:nvPr/>
        </p:nvSpPr>
        <p:spPr bwMode="auto">
          <a:xfrm>
            <a:off x="4283967" y="333375"/>
            <a:ext cx="436790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3600" b="1" dirty="0"/>
              <a:t> knjige </a:t>
            </a:r>
            <a:r>
              <a:rPr lang="hr-HR" altLang="sr-Latn-RS" sz="3600" b="1" dirty="0" smtClean="0"/>
              <a:t>…</a:t>
            </a:r>
            <a:endParaRPr lang="hr-HR" altLang="sr-Latn-RS" sz="3600" b="1" dirty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6675"/>
            <a:ext cx="2376488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71324"/>
            <a:ext cx="1989518" cy="3371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Above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3562" y="2034435"/>
            <a:ext cx="2808312" cy="433859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knjige - nabava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sz="3600" b="1" dirty="0" smtClean="0">
                <a:solidFill>
                  <a:srgbClr val="C00000"/>
                </a:solidFill>
              </a:rPr>
              <a:t>	Sloboda za ljubav =60 kn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sz="3600" b="1" dirty="0" smtClean="0">
                <a:solidFill>
                  <a:srgbClr val="002060"/>
                </a:solidFill>
              </a:rPr>
              <a:t>	Duhovne vježbe </a:t>
            </a:r>
            <a:r>
              <a:rPr lang="hr-HR" sz="1800" b="1" dirty="0" smtClean="0">
                <a:solidFill>
                  <a:srgbClr val="002060"/>
                </a:solidFill>
              </a:rPr>
              <a:t> </a:t>
            </a:r>
            <a:r>
              <a:rPr lang="hr-HR" sz="3600" b="1" dirty="0" smtClean="0">
                <a:solidFill>
                  <a:srgbClr val="002060"/>
                </a:solidFill>
              </a:rPr>
              <a:t>  =50 kn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sz="1600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b="1" dirty="0" smtClean="0"/>
              <a:t>U prodaji tijekom upisa u DVS ili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b="1" dirty="0" smtClean="0"/>
              <a:t>09. siječnja 2019. – pred početak vježbi</a:t>
            </a:r>
            <a:endParaRPr lang="hr-HR" b="1" dirty="0"/>
          </a:p>
        </p:txBody>
      </p:sp>
      <p:sp>
        <p:nvSpPr>
          <p:cNvPr id="5" name="TekstniOkvir 4"/>
          <p:cNvSpPr txBox="1"/>
          <p:nvPr/>
        </p:nvSpPr>
        <p:spPr>
          <a:xfrm>
            <a:off x="899592" y="609329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Zagreb, Palmotićeva 31, velika dvorana u dvorištu</a:t>
            </a:r>
            <a:endParaRPr lang="hr-H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slov 1"/>
          <p:cNvSpPr>
            <a:spLocks noGrp="1"/>
          </p:cNvSpPr>
          <p:nvPr>
            <p:ph type="title"/>
          </p:nvPr>
        </p:nvSpPr>
        <p:spPr>
          <a:xfrm>
            <a:off x="899592" y="333375"/>
            <a:ext cx="7787208" cy="1143000"/>
          </a:xfrm>
        </p:spPr>
        <p:txBody>
          <a:bodyPr/>
          <a:lstStyle/>
          <a:p>
            <a:pPr algn="l" eaLnBrk="1" hangingPunct="1"/>
            <a:r>
              <a:rPr lang="hr-HR" altLang="sr-Latn-RS" sz="2800" b="1" dirty="0" smtClean="0"/>
              <a:t>  </a:t>
            </a:r>
            <a:br>
              <a:rPr lang="hr-HR" altLang="sr-Latn-RS" sz="2800" b="1" dirty="0" smtClean="0"/>
            </a:br>
            <a:r>
              <a:rPr lang="hr-HR" altLang="sr-Latn-RS" sz="2800" b="1" dirty="0" smtClean="0"/>
              <a:t>voditelj</a:t>
            </a:r>
            <a:r>
              <a:rPr lang="hr-HR" altLang="sr-Latn-RS" sz="2800" dirty="0" smtClean="0"/>
              <a:t>  DVS  2019.</a:t>
            </a:r>
            <a:br>
              <a:rPr lang="hr-HR" altLang="sr-Latn-RS" sz="2800" dirty="0" smtClean="0"/>
            </a:br>
            <a:r>
              <a:rPr lang="hr-HR" altLang="sr-Latn-RS" sz="2400" dirty="0" smtClean="0"/>
              <a:t>     P. Zdravko Knežević		 </a:t>
            </a:r>
            <a:r>
              <a:rPr lang="hr-HR" altLang="sr-Latn-RS" sz="2800" dirty="0" smtClean="0"/>
              <a:t>					</a:t>
            </a:r>
            <a:endParaRPr lang="hr-HR" altLang="sr-Latn-RS" sz="2800" b="1" dirty="0" smtClean="0"/>
          </a:p>
        </p:txBody>
      </p:sp>
      <p:sp>
        <p:nvSpPr>
          <p:cNvPr id="10243" name="Rezervirano mjesto sadržaja 2"/>
          <p:cNvSpPr>
            <a:spLocks noGrp="1"/>
          </p:cNvSpPr>
          <p:nvPr>
            <p:ph idx="1"/>
          </p:nvPr>
        </p:nvSpPr>
        <p:spPr>
          <a:xfrm>
            <a:off x="755576" y="2708920"/>
            <a:ext cx="3528392" cy="2520280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hr-HR" sz="2400" dirty="0" smtClean="0"/>
              <a:t>P. Josip Batinić 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 smtClean="0"/>
              <a:t>P. Niko Bilić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2400" dirty="0" smtClean="0"/>
              <a:t>Sk. Zvonimir Marinović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 smtClean="0"/>
              <a:t>P. Pero Nikolić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2400" dirty="0" smtClean="0"/>
              <a:t>P. Ivan </a:t>
            </a:r>
            <a:r>
              <a:rPr lang="hr-HR" sz="2400" dirty="0" err="1" smtClean="0"/>
              <a:t>Štanfel</a:t>
            </a:r>
            <a:endParaRPr lang="hr-HR" sz="2400" smtClean="0"/>
          </a:p>
          <a:p>
            <a:pPr marL="514350" indent="-514350">
              <a:buFont typeface="+mj-lt"/>
              <a:buAutoNum type="arabicPeriod"/>
            </a:pPr>
            <a:endParaRPr lang="hr-HR" sz="2400" dirty="0" smtClean="0"/>
          </a:p>
          <a:p>
            <a:pPr marL="514350" indent="-514350">
              <a:buFont typeface="+mj-lt"/>
              <a:buAutoNum type="arabicPeriod"/>
            </a:pPr>
            <a:endParaRPr lang="hr-HR" sz="2400" dirty="0" smtClean="0"/>
          </a:p>
          <a:p>
            <a:pPr marL="514350" indent="-514350">
              <a:buFont typeface="+mj-lt"/>
              <a:buAutoNum type="arabicPeriod"/>
            </a:pPr>
            <a:endParaRPr lang="hr-HR" altLang="sr-Latn-RS" sz="2400" dirty="0" smtClean="0"/>
          </a:p>
          <a:p>
            <a:pPr lvl="0"/>
            <a:endParaRPr lang="hr-HR" sz="2800" dirty="0" smtClean="0"/>
          </a:p>
          <a:p>
            <a:pPr marL="514350" indent="-514350" eaLnBrk="1" hangingPunct="1">
              <a:buNone/>
            </a:pPr>
            <a:endParaRPr lang="hr-HR" altLang="sr-Latn-RS" sz="2800" dirty="0" smtClean="0"/>
          </a:p>
        </p:txBody>
      </p:sp>
      <p:sp>
        <p:nvSpPr>
          <p:cNvPr id="7" name="Pravokutnik 6"/>
          <p:cNvSpPr/>
          <p:nvPr/>
        </p:nvSpPr>
        <p:spPr>
          <a:xfrm>
            <a:off x="4644008" y="2636912"/>
            <a:ext cx="4038402" cy="312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hr-HR" sz="2400" dirty="0" smtClean="0">
                <a:solidFill>
                  <a:prstClr val="black"/>
                </a:solidFill>
                <a:latin typeface="Calibri"/>
                <a:cs typeface="+mn-cs"/>
              </a:rPr>
              <a:t>P. Marko Matić ?</a:t>
            </a:r>
          </a:p>
          <a:p>
            <a:pPr marL="514350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hr-HR" sz="2400" dirty="0" smtClean="0">
                <a:solidFill>
                  <a:prstClr val="black"/>
                </a:solidFill>
                <a:latin typeface="Calibri"/>
                <a:cs typeface="+mn-cs"/>
              </a:rPr>
              <a:t>P. Stanko Perica</a:t>
            </a:r>
          </a:p>
          <a:p>
            <a:pPr marL="514350" lvl="0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hr-HR" sz="2400" dirty="0" smtClean="0">
                <a:solidFill>
                  <a:prstClr val="black"/>
                </a:solidFill>
                <a:latin typeface="Calibri"/>
                <a:cs typeface="+mn-cs"/>
              </a:rPr>
              <a:t>P. Marijan </a:t>
            </a:r>
            <a:r>
              <a:rPr lang="hr-HR" sz="2400" dirty="0" err="1" smtClean="0">
                <a:solidFill>
                  <a:prstClr val="black"/>
                </a:solidFill>
                <a:latin typeface="Calibri"/>
                <a:cs typeface="+mn-cs"/>
              </a:rPr>
              <a:t>Steiner</a:t>
            </a:r>
            <a:r>
              <a:rPr lang="hr-HR" sz="2400" dirty="0" smtClean="0">
                <a:solidFill>
                  <a:prstClr val="black"/>
                </a:solidFill>
                <a:latin typeface="Calibri"/>
                <a:cs typeface="+mn-cs"/>
              </a:rPr>
              <a:t> </a:t>
            </a:r>
          </a:p>
          <a:p>
            <a:pPr marL="514350" lvl="0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hr-HR" sz="2400" dirty="0" smtClean="0">
                <a:solidFill>
                  <a:prstClr val="black"/>
                </a:solidFill>
                <a:latin typeface="Calibri"/>
                <a:cs typeface="+mn-cs"/>
              </a:rPr>
              <a:t>G. Anica </a:t>
            </a:r>
            <a:r>
              <a:rPr lang="hr-HR" sz="2400" dirty="0" err="1" smtClean="0">
                <a:solidFill>
                  <a:prstClr val="black"/>
                </a:solidFill>
                <a:latin typeface="Calibri"/>
                <a:cs typeface="+mn-cs"/>
              </a:rPr>
              <a:t>Hang</a:t>
            </a:r>
            <a:endParaRPr lang="hr-HR" sz="2400" dirty="0" smtClean="0">
              <a:solidFill>
                <a:prstClr val="black"/>
              </a:solidFill>
              <a:latin typeface="Calibri"/>
              <a:cs typeface="+mn-cs"/>
            </a:endParaRPr>
          </a:p>
          <a:p>
            <a:pPr marL="514350" lvl="0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hr-HR" sz="2400" dirty="0" smtClean="0">
                <a:solidFill>
                  <a:prstClr val="black"/>
                </a:solidFill>
                <a:latin typeface="Calibri"/>
                <a:cs typeface="+mn-cs"/>
              </a:rPr>
              <a:t>G. Ivana </a:t>
            </a:r>
            <a:r>
              <a:rPr lang="hr-HR" sz="2400" dirty="0" err="1" smtClean="0">
                <a:solidFill>
                  <a:prstClr val="black"/>
                </a:solidFill>
                <a:latin typeface="Calibri"/>
                <a:cs typeface="+mn-cs"/>
              </a:rPr>
              <a:t>Hajder</a:t>
            </a:r>
            <a:endParaRPr lang="hr-HR" sz="2400" dirty="0" smtClean="0">
              <a:solidFill>
                <a:prstClr val="black"/>
              </a:solidFill>
              <a:latin typeface="Calibri"/>
              <a:cs typeface="+mn-cs"/>
            </a:endParaRPr>
          </a:p>
          <a:p>
            <a:pPr marL="514350" lvl="0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hr-HR" sz="2400" dirty="0" smtClean="0">
                <a:solidFill>
                  <a:prstClr val="black"/>
                </a:solidFill>
                <a:latin typeface="Calibri"/>
                <a:cs typeface="+mn-cs"/>
              </a:rPr>
              <a:t>G. Zrinka Lukač</a:t>
            </a:r>
          </a:p>
          <a:p>
            <a:pPr marL="514350" lvl="0" indent="-514350" eaLnBrk="0" hangingPunct="0">
              <a:spcBef>
                <a:spcPct val="20000"/>
              </a:spcBef>
              <a:buFont typeface="+mj-lt"/>
              <a:buAutoNum type="arabicPeriod"/>
            </a:pPr>
            <a:endParaRPr lang="hr-HR" sz="2400" dirty="0" smtClean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TekstniOkvir 7"/>
          <p:cNvSpPr txBox="1"/>
          <p:nvPr/>
        </p:nvSpPr>
        <p:spPr>
          <a:xfrm>
            <a:off x="3275856" y="1916832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sr-Latn-RS" sz="3200" b="1" dirty="0" smtClean="0"/>
              <a:t>pratitelji:</a:t>
            </a:r>
            <a:r>
              <a:rPr lang="hr-HR" altLang="sr-Latn-RS" sz="3200" dirty="0" smtClean="0"/>
              <a:t/>
            </a:r>
            <a:br>
              <a:rPr lang="hr-HR" altLang="sr-Latn-RS" sz="3200" dirty="0" smtClean="0"/>
            </a:br>
            <a:endParaRPr lang="hr-HR" sz="32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000000"/>
            </a:gs>
            <a:gs pos="9000">
              <a:srgbClr val="0A128C"/>
            </a:gs>
            <a:gs pos="47000">
              <a:srgbClr val="181CC7"/>
            </a:gs>
            <a:gs pos="78999">
              <a:srgbClr val="7005D4"/>
            </a:gs>
            <a:gs pos="100000">
              <a:srgbClr val="8C3D91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 </a:t>
            </a:r>
            <a:r>
              <a:rPr lang="hr-HR" altLang="sr-Latn-RS" b="1" smtClean="0">
                <a:solidFill>
                  <a:srgbClr val="FFC000"/>
                </a:solidFill>
              </a:rPr>
              <a:t>način rada </a:t>
            </a:r>
          </a:p>
        </p:txBody>
      </p:sp>
      <p:sp>
        <p:nvSpPr>
          <p:cNvPr id="11267" name="Rezervirano mjesto sadržaja 2"/>
          <p:cNvSpPr>
            <a:spLocks noGrp="1"/>
          </p:cNvSpPr>
          <p:nvPr>
            <p:ph idx="1"/>
          </p:nvPr>
        </p:nvSpPr>
        <p:spPr>
          <a:xfrm>
            <a:off x="179388" y="1600200"/>
            <a:ext cx="8507412" cy="4525963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hr-HR" altLang="sr-Latn-RS" b="1" dirty="0" smtClean="0">
                <a:solidFill>
                  <a:srgbClr val="00FFFF"/>
                </a:solidFill>
              </a:rPr>
              <a:t>Srijedom</a:t>
            </a:r>
            <a:r>
              <a:rPr lang="hr-HR" altLang="sr-Latn-RS" dirty="0" smtClean="0">
                <a:solidFill>
                  <a:srgbClr val="00FFFF"/>
                </a:solidFill>
              </a:rPr>
              <a:t> </a:t>
            </a:r>
            <a:r>
              <a:rPr lang="hr-HR" altLang="sr-Latn-RS" dirty="0" smtClean="0">
                <a:solidFill>
                  <a:srgbClr val="FF0000"/>
                </a:solidFill>
              </a:rPr>
              <a:t>zajednički susret</a:t>
            </a:r>
            <a:r>
              <a:rPr lang="hr-HR" altLang="sr-Latn-RS" dirty="0" smtClean="0"/>
              <a:t> u </a:t>
            </a:r>
            <a:r>
              <a:rPr lang="hr-HR" altLang="sr-Latn-RS" b="1" dirty="0" smtClean="0">
                <a:solidFill>
                  <a:srgbClr val="FFFF00"/>
                </a:solidFill>
              </a:rPr>
              <a:t>20 sati </a:t>
            </a:r>
            <a:r>
              <a:rPr lang="hr-HR" altLang="sr-Latn-RS" dirty="0" smtClean="0"/>
              <a:t>(dvorana)</a:t>
            </a:r>
          </a:p>
          <a:p>
            <a:pPr eaLnBrk="1" hangingPunct="1">
              <a:lnSpc>
                <a:spcPct val="200000"/>
              </a:lnSpc>
            </a:pPr>
            <a:r>
              <a:rPr lang="hr-HR" altLang="sr-Latn-RS" b="1" dirty="0" smtClean="0">
                <a:solidFill>
                  <a:srgbClr val="00FFFF"/>
                </a:solidFill>
              </a:rPr>
              <a:t>Svakodnevno</a:t>
            </a:r>
            <a:r>
              <a:rPr lang="hr-HR" altLang="sr-Latn-RS" dirty="0" smtClean="0">
                <a:solidFill>
                  <a:srgbClr val="00FFFF"/>
                </a:solidFill>
              </a:rPr>
              <a:t> </a:t>
            </a:r>
            <a:r>
              <a:rPr lang="hr-HR" altLang="sr-Latn-RS" b="1" dirty="0" smtClean="0">
                <a:solidFill>
                  <a:srgbClr val="FFFF00"/>
                </a:solidFill>
              </a:rPr>
              <a:t>60 minuta </a:t>
            </a:r>
            <a:r>
              <a:rPr lang="hr-HR" altLang="sr-Latn-RS" dirty="0" smtClean="0">
                <a:solidFill>
                  <a:srgbClr val="FF0000"/>
                </a:solidFill>
              </a:rPr>
              <a:t>vježba</a:t>
            </a:r>
            <a:r>
              <a:rPr lang="hr-HR" altLang="sr-Latn-RS" dirty="0" smtClean="0"/>
              <a:t> na temu</a:t>
            </a:r>
          </a:p>
          <a:p>
            <a:pPr eaLnBrk="1" hangingPunct="1">
              <a:lnSpc>
                <a:spcPct val="200000"/>
              </a:lnSpc>
            </a:pPr>
            <a:r>
              <a:rPr lang="hr-HR" altLang="sr-Latn-RS" b="1" dirty="0" smtClean="0">
                <a:solidFill>
                  <a:srgbClr val="00FFFF"/>
                </a:solidFill>
              </a:rPr>
              <a:t>Tjedni</a:t>
            </a:r>
            <a:r>
              <a:rPr lang="hr-HR" altLang="sr-Latn-RS" b="1" dirty="0" smtClean="0"/>
              <a:t> </a:t>
            </a:r>
            <a:r>
              <a:rPr lang="hr-HR" altLang="sr-Latn-RS" dirty="0" smtClean="0"/>
              <a:t>osobni</a:t>
            </a:r>
            <a:r>
              <a:rPr lang="hr-HR" altLang="sr-Latn-RS" b="1" dirty="0" smtClean="0"/>
              <a:t> </a:t>
            </a:r>
            <a:r>
              <a:rPr lang="hr-HR" altLang="sr-Latn-RS" b="1" dirty="0" smtClean="0">
                <a:solidFill>
                  <a:srgbClr val="FF0000"/>
                </a:solidFill>
              </a:rPr>
              <a:t>razgovor</a:t>
            </a:r>
            <a:r>
              <a:rPr lang="hr-HR" altLang="sr-Latn-RS" b="1" dirty="0" smtClean="0"/>
              <a:t> </a:t>
            </a:r>
            <a:r>
              <a:rPr lang="hr-HR" altLang="sr-Latn-RS" dirty="0" smtClean="0"/>
              <a:t>s voditeljem </a:t>
            </a:r>
            <a:r>
              <a:rPr lang="hr-HR" altLang="sr-Latn-RS" b="1" dirty="0" smtClean="0">
                <a:solidFill>
                  <a:srgbClr val="FFFF00"/>
                </a:solidFill>
              </a:rPr>
              <a:t>25 min</a:t>
            </a:r>
          </a:p>
          <a:p>
            <a:pPr eaLnBrk="1" hangingPunct="1">
              <a:lnSpc>
                <a:spcPct val="200000"/>
              </a:lnSpc>
            </a:pPr>
            <a:endParaRPr lang="hr-HR" altLang="sr-Latn-RS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043608" y="764704"/>
            <a:ext cx="8507288" cy="5001419"/>
          </a:xfrm>
          <a:extLst/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Osnovne </a:t>
            </a:r>
            <a:r>
              <a:rPr lang="hr-HR" sz="3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upute „</a:t>
            </a:r>
            <a:r>
              <a:rPr lang="hr-HR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 koracima</a:t>
            </a:r>
            <a:r>
              <a:rPr lang="hr-HR" sz="3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 </a:t>
            </a:r>
          </a:p>
          <a:p>
            <a:pPr marL="457200" lvl="1" indent="0" eaLnBrk="1" fontAlgn="auto" hangingPunct="1">
              <a:lnSpc>
                <a:spcPct val="200000"/>
              </a:lnSpc>
              <a:spcAft>
                <a:spcPts val="0"/>
              </a:spcAft>
              <a:buNone/>
              <a:defRPr/>
            </a:pPr>
            <a:r>
              <a:rPr lang="hr-HR" sz="2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na susretima srijedom;</a:t>
            </a: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hr-HR" sz="38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iz vježbe u vježbu </a:t>
            </a: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8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dobiva se uvid u cjelinu, </a:t>
            </a:r>
          </a:p>
          <a:p>
            <a:pPr marL="0" indent="0" eaLnBrk="1" fontAlgn="auto" hangingPunct="1">
              <a:lnSpc>
                <a:spcPct val="20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hr-HR" sz="3300" dirty="0" smtClean="0"/>
              <a:t>       prije </a:t>
            </a:r>
            <a:r>
              <a:rPr lang="hr-HR" sz="3300" dirty="0"/>
              <a:t>samih </a:t>
            </a:r>
            <a:r>
              <a:rPr lang="hr-HR" sz="3300" dirty="0" smtClean="0"/>
              <a:t>duh. vježbi  -</a:t>
            </a:r>
          </a:p>
          <a:p>
            <a:pPr marL="0" indent="0" eaLnBrk="1" fontAlgn="auto" hangingPunct="1">
              <a:lnSpc>
                <a:spcPct val="200000"/>
              </a:lnSpc>
              <a:spcAft>
                <a:spcPts val="0"/>
              </a:spcAft>
              <a:buNone/>
              <a:defRPr/>
            </a:pPr>
            <a:r>
              <a:rPr lang="hr-HR" sz="3300" dirty="0" smtClean="0"/>
              <a:t>  vremenski je neizvodivo organizirati </a:t>
            </a:r>
            <a:r>
              <a:rPr lang="hr-HR" sz="3300" dirty="0"/>
              <a:t>posebni tečaj o </a:t>
            </a:r>
            <a:r>
              <a:rPr lang="hr-HR" sz="3300" dirty="0" smtClean="0"/>
              <a:t>DVS</a:t>
            </a:r>
            <a:endParaRPr lang="hr-HR" sz="33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ciljevi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dirty="0" smtClean="0"/>
              <a:t>DVS</a:t>
            </a:r>
            <a:endParaRPr lang="hr-HR" dirty="0"/>
          </a:p>
        </p:txBody>
      </p:sp>
      <p:sp>
        <p:nvSpPr>
          <p:cNvPr id="13315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altLang="sr-Latn-RS" sz="4000" b="1" dirty="0" smtClean="0">
                <a:solidFill>
                  <a:srgbClr val="C00000"/>
                </a:solidFill>
              </a:rPr>
              <a:t>upoznati sebe,</a:t>
            </a:r>
          </a:p>
          <a:p>
            <a:pPr eaLnBrk="1" hangingPunct="1">
              <a:lnSpc>
                <a:spcPct val="150000"/>
              </a:lnSpc>
            </a:pPr>
            <a:r>
              <a:rPr lang="hr-HR" altLang="sr-Latn-RS" sz="4000" dirty="0" smtClean="0"/>
              <a:t>  naučiti </a:t>
            </a:r>
            <a:r>
              <a:rPr lang="hr-HR" altLang="sr-Latn-RS" sz="4000" b="1" dirty="0" smtClean="0">
                <a:solidFill>
                  <a:srgbClr val="C00000"/>
                </a:solidFill>
              </a:rPr>
              <a:t>tražiti i nalaziti Boga</a:t>
            </a:r>
            <a:r>
              <a:rPr lang="hr-HR" altLang="sr-Latn-RS" sz="4000" dirty="0" smtClean="0">
                <a:solidFill>
                  <a:srgbClr val="C00000"/>
                </a:solidFill>
              </a:rPr>
              <a:t>,</a:t>
            </a:r>
            <a:r>
              <a:rPr lang="hr-HR" altLang="sr-Latn-RS" sz="4000" dirty="0" smtClean="0"/>
              <a:t> </a:t>
            </a:r>
          </a:p>
          <a:p>
            <a:pPr eaLnBrk="1" hangingPunct="1">
              <a:lnSpc>
                <a:spcPct val="150000"/>
              </a:lnSpc>
            </a:pPr>
            <a:r>
              <a:rPr lang="hr-HR" altLang="sr-Latn-RS" sz="4000" dirty="0" smtClean="0"/>
              <a:t>    </a:t>
            </a:r>
            <a:r>
              <a:rPr lang="hr-HR" altLang="sr-Latn-RS" sz="4000" b="1" dirty="0" smtClean="0">
                <a:solidFill>
                  <a:srgbClr val="006600"/>
                </a:solidFill>
              </a:rPr>
              <a:t>postići unutarnju slobodu duha </a:t>
            </a:r>
            <a:r>
              <a:rPr lang="hr-HR" altLang="sr-Latn-RS" sz="4000" dirty="0" smtClean="0"/>
              <a:t>i </a:t>
            </a:r>
          </a:p>
          <a:p>
            <a:pPr eaLnBrk="1" hangingPunct="1">
              <a:lnSpc>
                <a:spcPct val="150000"/>
              </a:lnSpc>
            </a:pPr>
            <a:r>
              <a:rPr lang="hr-HR" altLang="sr-Latn-RS" sz="4000" b="1" dirty="0" smtClean="0"/>
              <a:t>      otvorenost za promjenu </a:t>
            </a:r>
            <a:r>
              <a:rPr lang="hr-HR" altLang="sr-Latn-RS" sz="4000" dirty="0" smtClean="0"/>
              <a:t>života.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b="1" i="1" smtClean="0">
                <a:solidFill>
                  <a:srgbClr val="FF0000"/>
                </a:solidFill>
              </a:rPr>
              <a:t>upozorenje </a:t>
            </a:r>
          </a:p>
        </p:txBody>
      </p:sp>
      <p:sp>
        <p:nvSpPr>
          <p:cNvPr id="14339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altLang="sr-Latn-RS" sz="3600" i="1" smtClean="0">
                <a:solidFill>
                  <a:srgbClr val="002060"/>
                </a:solidFill>
              </a:rPr>
              <a:t>„Na kojoj razini </a:t>
            </a:r>
          </a:p>
          <a:p>
            <a:pPr eaLnBrk="1" hangingPunct="1">
              <a:lnSpc>
                <a:spcPct val="150000"/>
              </a:lnSpc>
            </a:pPr>
            <a:r>
              <a:rPr lang="hr-HR" altLang="sr-Latn-RS" sz="3600" i="1" smtClean="0">
                <a:solidFill>
                  <a:srgbClr val="002060"/>
                </a:solidFill>
              </a:rPr>
              <a:t>   (</a:t>
            </a:r>
            <a:r>
              <a:rPr lang="hr-HR" altLang="sr-Latn-RS" sz="3600" b="1" i="1" smtClean="0">
                <a:solidFill>
                  <a:srgbClr val="002060"/>
                </a:solidFill>
              </a:rPr>
              <a:t>marljivosti i zauzetosti</a:t>
            </a:r>
            <a:r>
              <a:rPr lang="hr-HR" altLang="sr-Latn-RS" sz="3600" i="1" smtClean="0">
                <a:solidFill>
                  <a:srgbClr val="002060"/>
                </a:solidFill>
              </a:rPr>
              <a:t>) </a:t>
            </a:r>
          </a:p>
          <a:p>
            <a:pPr eaLnBrk="1" hangingPunct="1">
              <a:lnSpc>
                <a:spcPct val="150000"/>
              </a:lnSpc>
            </a:pPr>
            <a:r>
              <a:rPr lang="hr-HR" altLang="sr-Latn-RS" sz="3600" i="1" smtClean="0">
                <a:solidFill>
                  <a:srgbClr val="002060"/>
                </a:solidFill>
              </a:rPr>
              <a:t>        budete radili Vježbe, </a:t>
            </a:r>
          </a:p>
          <a:p>
            <a:pPr eaLnBrk="1" hangingPunct="1">
              <a:lnSpc>
                <a:spcPct val="150000"/>
              </a:lnSpc>
            </a:pPr>
            <a:r>
              <a:rPr lang="hr-HR" altLang="sr-Latn-RS" sz="3600" i="1" smtClean="0">
                <a:solidFill>
                  <a:srgbClr val="002060"/>
                </a:solidFill>
              </a:rPr>
              <a:t>             na toj razini očekujte </a:t>
            </a:r>
            <a:r>
              <a:rPr lang="hr-HR" altLang="sr-Latn-RS" sz="3600" b="1" i="1" smtClean="0">
                <a:solidFill>
                  <a:srgbClr val="002060"/>
                </a:solidFill>
              </a:rPr>
              <a:t>plodove</a:t>
            </a:r>
            <a:r>
              <a:rPr lang="hr-HR" altLang="sr-Latn-RS" sz="3600" i="1" smtClean="0">
                <a:solidFill>
                  <a:srgbClr val="002060"/>
                </a:solidFill>
              </a:rPr>
              <a:t>.“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b="1" i="1" smtClean="0">
                <a:solidFill>
                  <a:srgbClr val="FF0000"/>
                </a:solidFill>
              </a:rPr>
              <a:t>iskustva - </a:t>
            </a:r>
          </a:p>
        </p:txBody>
      </p:sp>
      <p:sp>
        <p:nvSpPr>
          <p:cNvPr id="15363" name="Rezervirano mjesto sadržaja 2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3876675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hr-HR" altLang="sr-Latn-RS" b="1" dirty="0" smtClean="0"/>
              <a:t>Oni koji od početka „svojski zapnu” </a:t>
            </a:r>
          </a:p>
          <a:p>
            <a:pPr eaLnBrk="1" hangingPunct="1">
              <a:lnSpc>
                <a:spcPct val="200000"/>
              </a:lnSpc>
            </a:pPr>
            <a:r>
              <a:rPr lang="hr-HR" altLang="sr-Latn-RS" b="1" dirty="0" smtClean="0">
                <a:sym typeface="Wingdings" pitchFamily="2" charset="2"/>
              </a:rPr>
              <a:t>     vrlo brzo dolaze do značajnih        						      rezultata…</a:t>
            </a:r>
          </a:p>
          <a:p>
            <a:pPr eaLnBrk="1" hangingPunct="1">
              <a:lnSpc>
                <a:spcPct val="200000"/>
              </a:lnSpc>
            </a:pPr>
            <a:endParaRPr lang="hr-HR" altLang="sr-Latn-RS" b="1" dirty="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61975" y="2311400"/>
            <a:ext cx="8569325" cy="48244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4000" b="1" dirty="0" smtClean="0">
                <a:solidFill>
                  <a:schemeClr val="bg2">
                    <a:lumMod val="25000"/>
                  </a:schemeClr>
                </a:solidFill>
              </a:rPr>
              <a:t>Oni koji </a:t>
            </a:r>
            <a:r>
              <a:rPr lang="hr-HR" sz="4000" b="1" dirty="0">
                <a:solidFill>
                  <a:schemeClr val="bg2">
                    <a:lumMod val="25000"/>
                  </a:schemeClr>
                </a:solidFill>
              </a:rPr>
              <a:t>krenu </a:t>
            </a:r>
            <a:endParaRPr lang="hr-HR" sz="4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4000" b="1" dirty="0" smtClean="0">
                <a:solidFill>
                  <a:schemeClr val="bg2">
                    <a:lumMod val="25000"/>
                  </a:schemeClr>
                </a:solidFill>
              </a:rPr>
              <a:t>„</a:t>
            </a:r>
            <a:r>
              <a:rPr lang="hr-HR" sz="4000" b="1" dirty="0">
                <a:solidFill>
                  <a:schemeClr val="bg2">
                    <a:lumMod val="25000"/>
                  </a:schemeClr>
                </a:solidFill>
              </a:rPr>
              <a:t>s pola volje</a:t>
            </a:r>
            <a:r>
              <a:rPr lang="hr-HR" sz="4000" b="1" dirty="0" smtClean="0">
                <a:solidFill>
                  <a:schemeClr val="bg2">
                    <a:lumMod val="25000"/>
                  </a:schemeClr>
                </a:solidFill>
              </a:rPr>
              <a:t>“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4000" b="1" dirty="0" smtClean="0">
                <a:solidFill>
                  <a:schemeClr val="bg2">
                    <a:lumMod val="25000"/>
                  </a:schemeClr>
                </a:solidFill>
              </a:rPr>
              <a:t>brzo </a:t>
            </a:r>
            <a:r>
              <a:rPr lang="hr-HR" sz="4000" b="1" dirty="0">
                <a:solidFill>
                  <a:schemeClr val="bg2">
                    <a:lumMod val="25000"/>
                  </a:schemeClr>
                </a:solidFill>
              </a:rPr>
              <a:t>se zamore, </a:t>
            </a:r>
            <a:endParaRPr lang="hr-HR" sz="4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4000" b="1" dirty="0" smtClean="0">
                <a:solidFill>
                  <a:schemeClr val="bg2">
                    <a:lumMod val="25000"/>
                  </a:schemeClr>
                </a:solidFill>
              </a:rPr>
              <a:t>postaju </a:t>
            </a:r>
            <a:r>
              <a:rPr lang="hr-HR" sz="4000" b="1" dirty="0">
                <a:solidFill>
                  <a:schemeClr val="bg2">
                    <a:lumMod val="25000"/>
                  </a:schemeClr>
                </a:solidFill>
              </a:rPr>
              <a:t>bezvoljni i kritični, </a:t>
            </a:r>
            <a:endParaRPr lang="hr-HR" sz="4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sz="4000" b="1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sz="4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7" name="Picture 3" descr="C:\Users\Zdravko\Downloads\lijen_tv_shut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557338"/>
            <a:ext cx="3255963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78625" cy="1143000"/>
          </a:xfrm>
        </p:spPr>
        <p:txBody>
          <a:bodyPr/>
          <a:lstStyle/>
          <a:p>
            <a:pPr eaLnBrk="1" hangingPunct="1"/>
            <a:r>
              <a:rPr lang="hr-HR" altLang="sr-Latn-RS" b="1" i="1" smtClean="0">
                <a:solidFill>
                  <a:srgbClr val="FF0000"/>
                </a:solidFill>
              </a:rPr>
              <a:t>upozorenje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zervirano mjesto sadržaja 2"/>
          <p:cNvSpPr>
            <a:spLocks noGrp="1"/>
          </p:cNvSpPr>
          <p:nvPr>
            <p:ph idx="1"/>
          </p:nvPr>
        </p:nvSpPr>
        <p:spPr>
          <a:xfrm>
            <a:off x="1042988" y="1412875"/>
            <a:ext cx="4764087" cy="4525963"/>
          </a:xfrm>
        </p:spPr>
        <p:txBody>
          <a:bodyPr/>
          <a:lstStyle/>
          <a:p>
            <a:pPr eaLnBrk="1" hangingPunct="1"/>
            <a:r>
              <a:rPr lang="hr-HR" altLang="sr-Latn-RS" sz="4000" b="1" smtClean="0"/>
              <a:t>… počinju izostavljati vježbe, </a:t>
            </a:r>
          </a:p>
          <a:p>
            <a:pPr eaLnBrk="1" hangingPunct="1"/>
            <a:r>
              <a:rPr lang="hr-HR" altLang="sr-Latn-RS" sz="4000" b="1" smtClean="0"/>
              <a:t>nezadovoljni su, </a:t>
            </a:r>
          </a:p>
          <a:p>
            <a:pPr eaLnBrk="1" hangingPunct="1"/>
            <a:r>
              <a:rPr lang="hr-HR" altLang="sr-Latn-RS" sz="4000" b="1" smtClean="0"/>
              <a:t>odustaju sami </a:t>
            </a:r>
          </a:p>
          <a:p>
            <a:pPr eaLnBrk="1" hangingPunct="1"/>
            <a:r>
              <a:rPr lang="hr-HR" altLang="sr-Latn-RS" sz="4000" b="1" smtClean="0"/>
              <a:t>ili ih isključuje voditelj</a:t>
            </a:r>
          </a:p>
        </p:txBody>
      </p:sp>
      <p:pic>
        <p:nvPicPr>
          <p:cNvPr id="3074" name="Picture 2" descr="C:\Users\Zdravko\Downloads\oca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5989" y="3212976"/>
            <a:ext cx="4521291" cy="3390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slov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b="1" smtClean="0"/>
              <a:t>plodovi</a:t>
            </a:r>
            <a:r>
              <a:rPr lang="hr-HR" altLang="sr-Latn-RS" smtClean="0"/>
              <a:t>  vježbi  1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46956" y="1484784"/>
            <a:ext cx="8892480" cy="4309939"/>
          </a:xfrm>
          <a:extLst/>
        </p:spPr>
        <p:txBody>
          <a:bodyPr rtlCol="0">
            <a:noAutofit/>
          </a:bodyPr>
          <a:lstStyle/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sz="3400" dirty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sym typeface="Wingdings"/>
              </a:rPr>
              <a:t> </a:t>
            </a:r>
            <a:r>
              <a:rPr lang="hr-HR" sz="3400" dirty="0" smtClean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Uvid u pravo stanje svoje vjere …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sz="3400" dirty="0" smtClean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sym typeface="Wingdings"/>
              </a:rPr>
              <a:t> </a:t>
            </a:r>
            <a:r>
              <a:rPr lang="hr-HR" sz="3400" dirty="0" smtClean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uvid u stvarnu ulogu vjere u osobnom životu…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sz="3400" dirty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sym typeface="Wingdings"/>
              </a:rPr>
              <a:t> </a:t>
            </a:r>
            <a:r>
              <a:rPr lang="hr-HR" sz="3400" dirty="0" smtClean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spoznaje o duhovnom životu…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sz="3400" dirty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sym typeface="Wingdings"/>
              </a:rPr>
              <a:t> </a:t>
            </a:r>
            <a:r>
              <a:rPr lang="hr-HR" sz="3400" dirty="0" smtClean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duboka pozitivna promjena života…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hr-HR" sz="3400" smtClean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pomoć </a:t>
            </a:r>
            <a:r>
              <a:rPr lang="hr-HR" sz="3400" dirty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 pouzdan orijentir u </a:t>
            </a:r>
            <a:r>
              <a:rPr lang="hr-HR" sz="3400" dirty="0" smtClean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današnjem  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hr-HR" sz="3400" dirty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r-HR" sz="3400" dirty="0" smtClean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       uzavrelom </a:t>
            </a:r>
            <a:r>
              <a:rPr lang="hr-HR" sz="3400" dirty="0">
                <a:solidFill>
                  <a:srgbClr val="0066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svijetu. 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sz="3400" dirty="0">
              <a:solidFill>
                <a:srgbClr val="0066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slov 1"/>
          <p:cNvSpPr>
            <a:spLocks noGrp="1"/>
          </p:cNvSpPr>
          <p:nvPr>
            <p:ph type="title"/>
          </p:nvPr>
        </p:nvSpPr>
        <p:spPr>
          <a:xfrm>
            <a:off x="468313" y="28575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b="1" smtClean="0"/>
              <a:t>plodovi</a:t>
            </a:r>
            <a:r>
              <a:rPr lang="hr-HR" altLang="sr-Latn-RS" smtClean="0"/>
              <a:t>  vježbi  2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525963"/>
          </a:xfrm>
          <a:extLst/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ym typeface="Wingdings"/>
              </a:rPr>
              <a:t> </a:t>
            </a: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U </a:t>
            </a: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vjeri dopustiti da Bog raspolaže mojim </a:t>
            </a: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životom      					po </a:t>
            </a: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svojoj svetoj volji. </a:t>
            </a:r>
            <a:endParaRPr lang="hr-HR" dirty="0" smtClean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ym typeface="Wingdings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ym typeface="Wingdings"/>
              </a:rPr>
              <a:t> </a:t>
            </a: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Kada </a:t>
            </a: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se ostvari ta promjena prema Bogu, tada </a:t>
            </a: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se </a:t>
            </a: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i </a:t>
            </a: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		naši </a:t>
            </a: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odnosi prema ljudima temeljito </a:t>
            </a: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						mijenjaju</a:t>
            </a: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 </a:t>
            </a:r>
            <a:endParaRPr lang="hr-HR" dirty="0" smtClean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eaLnBrk="1" fontAlgn="auto" hangingPunct="1">
              <a:spcAft>
                <a:spcPts val="0"/>
              </a:spcAft>
              <a:buFont typeface="Wingdings"/>
              <a:buChar char="l"/>
              <a:defRPr/>
            </a:pP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To </a:t>
            </a: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vidimo mi sami, </a:t>
            </a:r>
            <a:endParaRPr lang="hr-HR" dirty="0" smtClean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</a:t>
            </a:r>
            <a:r>
              <a:rPr lang="hr-HR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a primjećuju </a:t>
            </a:r>
            <a:r>
              <a:rPr lang="hr-HR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i ljudi oko nas.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0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073427"/>
          </a:xfrm>
          <a:extLst/>
        </p:spPr>
        <p:txBody>
          <a:bodyPr rtlCol="0">
            <a:normAutofit/>
            <a:scene3d>
              <a:camera prst="isometricOffAxis1Right"/>
              <a:lightRig rig="threePt" dir="t"/>
            </a:scene3d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Duhovne vježbe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otkrivaju pojedincu nepoznanice o njemu samome: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ono što o sebi i o svome životu neće naći ni u jednoj knjizi ili filmu, …</a:t>
            </a:r>
          </a:p>
        </p:txBody>
      </p:sp>
      <p:sp>
        <p:nvSpPr>
          <p:cNvPr id="20483" name="Naslov 1"/>
          <p:cNvSpPr>
            <a:spLocks noGrp="1"/>
          </p:cNvSpPr>
          <p:nvPr>
            <p:ph type="title"/>
          </p:nvPr>
        </p:nvSpPr>
        <p:spPr>
          <a:xfrm>
            <a:off x="468313" y="476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b="1" smtClean="0"/>
              <a:t>plodovi</a:t>
            </a:r>
            <a:r>
              <a:rPr lang="hr-HR" altLang="sr-Latn-RS" smtClean="0"/>
              <a:t>  vježbi  3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11560" y="332656"/>
            <a:ext cx="8229600" cy="5904656"/>
          </a:xfrm>
          <a:extLst/>
        </p:spPr>
        <p:txBody>
          <a:bodyPr rtlCol="0">
            <a:normAutofit/>
            <a:scene3d>
              <a:camera prst="isometricOffAxis1Right"/>
              <a:lightRig rig="threePt" dir="t"/>
            </a:scene3d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… otkrivaju ono </a:t>
            </a:r>
            <a:r>
              <a:rPr lang="hr-H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što mu ne može reći nijedan ispovjednik, </a:t>
            </a:r>
            <a:endParaRPr lang="hr-HR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psiholog</a:t>
            </a:r>
            <a:r>
              <a:rPr lang="hr-H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endParaRPr lang="hr-HR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psihijatar</a:t>
            </a:r>
            <a:r>
              <a:rPr lang="hr-H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endParaRPr lang="hr-HR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ni </a:t>
            </a:r>
            <a:r>
              <a:rPr lang="hr-H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duhovni voditelj –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 duhovnim vježbama dolazi se do dubokih spoznaja o samom sebi jer u njima Bog progovara </a:t>
            </a:r>
            <a:r>
              <a:rPr lang="hr-H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otkrivajući </a:t>
            </a:r>
            <a:r>
              <a:rPr lang="hr-H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čovjeku </a:t>
            </a:r>
            <a:r>
              <a:rPr lang="hr-H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istinu. </a:t>
            </a:r>
            <a:endParaRPr lang="hr-HR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ciljevi</a:t>
            </a:r>
            <a:r>
              <a:rPr lang="hr-HR" altLang="sr-Latn-RS" smtClean="0"/>
              <a:t>  DVS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  <a:extLst/>
        </p:spPr>
        <p:txBody>
          <a:bodyPr rtlCol="0">
            <a:normAutofit fontScale="925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dirty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Vježbe idu za tim da osoba uspostavi </a:t>
            </a:r>
            <a:endParaRPr lang="hr-HR" dirty="0" smtClean="0">
              <a:solidFill>
                <a:srgbClr val="C0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b="1" dirty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b="1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dubok </a:t>
            </a:r>
            <a:r>
              <a:rPr lang="hr-HR" b="1" dirty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iskren odnos prema Bogu</a:t>
            </a:r>
            <a:r>
              <a:rPr lang="hr-HR" dirty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hr-HR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hr-HR" dirty="0" smtClean="0"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dirty="0" smtClean="0">
                <a:solidFill>
                  <a:srgbClr val="00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To </a:t>
            </a:r>
            <a:r>
              <a:rPr lang="hr-HR" dirty="0">
                <a:solidFill>
                  <a:srgbClr val="00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znači </a:t>
            </a:r>
            <a:r>
              <a:rPr lang="hr-HR" b="1" dirty="0">
                <a:solidFill>
                  <a:srgbClr val="00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prihvatiti Božju sliku o sebi samom</a:t>
            </a:r>
            <a:r>
              <a:rPr lang="hr-HR" dirty="0">
                <a:solidFill>
                  <a:srgbClr val="00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hr-HR" dirty="0" smtClean="0">
                <a:solidFill>
                  <a:srgbClr val="00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      	    </a:t>
            </a:r>
            <a:r>
              <a:rPr lang="hr-HR" b="1" dirty="0" smtClean="0">
                <a:solidFill>
                  <a:srgbClr val="00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prihvatiti </a:t>
            </a:r>
            <a:r>
              <a:rPr lang="hr-HR" b="1" dirty="0">
                <a:solidFill>
                  <a:srgbClr val="00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Božji plan </a:t>
            </a:r>
            <a:r>
              <a:rPr lang="hr-HR" dirty="0">
                <a:solidFill>
                  <a:srgbClr val="00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 vlastitim životom i </a:t>
            </a:r>
            <a:r>
              <a:rPr lang="hr-HR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prihvatiti naporan </a:t>
            </a:r>
            <a:r>
              <a:rPr lang="hr-HR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proces</a:t>
            </a: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promjene </a:t>
            </a:r>
            <a:r>
              <a:rPr lang="hr-HR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svoga </a:t>
            </a:r>
            <a:r>
              <a:rPr lang="hr-HR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bića </a:t>
            </a:r>
            <a:r>
              <a:rPr lang="hr-HR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kako </a:t>
            </a:r>
            <a:r>
              <a:rPr lang="hr-HR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ga Bog ostvaruje.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slov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b="1" smtClean="0"/>
              <a:t>uvjeti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  <a:extLst/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vi-VN" dirty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Nužna je </a:t>
            </a:r>
            <a:endParaRPr lang="hr-HR" dirty="0" smtClean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vi-VN" dirty="0" smtClean="0"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spremnost</a:t>
            </a:r>
            <a:r>
              <a:rPr lang="vi-VN" dirty="0" smtClean="0"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vi-VN" dirty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stalno i čvrsto surađivati s Božjom milošću, stalno se mijenjati, stalno dopuštati Bogu da me mijenja. </a:t>
            </a:r>
            <a:endParaRPr lang="hr-HR" dirty="0" smtClean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dirty="0"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</a:t>
            </a:r>
            <a:r>
              <a:rPr lang="vi-VN" dirty="0" smtClean="0"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talno </a:t>
            </a:r>
            <a:r>
              <a:rPr lang="vi-VN" dirty="0"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ulaganje napora </a:t>
            </a:r>
            <a:r>
              <a:rPr lang="vi-VN" dirty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da čovjek napusti svoj Ja kao svoje središte i da dopusti da Bog bude središte njegova bića. </a:t>
            </a:r>
            <a:endParaRPr lang="hr-HR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b="1" smtClean="0"/>
              <a:t>napori</a:t>
            </a:r>
            <a:r>
              <a:rPr lang="hr-HR" altLang="sr-Latn-RS" smtClean="0"/>
              <a:t>…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  <a:extLst/>
        </p:spPr>
        <p:txBody>
          <a:bodyPr rtlCol="0">
            <a:normAutofit/>
            <a:scene3d>
              <a:camera prst="isometricOffAxis1Right"/>
              <a:lightRig rig="threePt" dir="t"/>
            </a:scene3d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dirty="0"/>
              <a:t>Taj </a:t>
            </a:r>
            <a:r>
              <a:rPr lang="hr-HR" sz="3600" b="1" dirty="0"/>
              <a:t>proces</a:t>
            </a:r>
            <a:r>
              <a:rPr lang="hr-HR" sz="3600" dirty="0"/>
              <a:t> je bolan, traži stalne napore, odricanje i žrtvu, umiranje sebi. </a:t>
            </a:r>
            <a:endParaRPr lang="hr-HR" sz="3600" dirty="0" smtClean="0"/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dirty="0" smtClean="0"/>
              <a:t>To </a:t>
            </a:r>
            <a:r>
              <a:rPr lang="hr-HR" sz="3600" dirty="0"/>
              <a:t>je posve suprotno do prazne euforije koja se danas nerijetko očekuje od molitve i molitvenih skupova.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10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4800" b="1" smtClean="0">
                <a:solidFill>
                  <a:srgbClr val="FFFF00"/>
                </a:solidFill>
              </a:rPr>
              <a:t>dubina…</a:t>
            </a:r>
            <a:endParaRPr lang="hr-HR" altLang="sr-Latn-RS" b="1" smtClean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DVS zahvaćaju daleko dublje </a:t>
            </a:r>
            <a:endParaRPr lang="hr-HR" sz="3600" b="1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 </a:t>
            </a:r>
            <a:r>
              <a:rPr lang="hr-HR" sz="36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tko se velikodušno odazove </a:t>
            </a:r>
            <a:endParaRPr lang="hr-HR" sz="3600" b="1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b="1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doživljava </a:t>
            </a:r>
            <a:r>
              <a:rPr lang="hr-HR" sz="3600" b="1" dirty="0">
                <a:solidFill>
                  <a:srgbClr val="FFC000"/>
                </a:solidFill>
              </a:rPr>
              <a:t>radost pravog procesa duhovnog rasta i prave, </a:t>
            </a:r>
            <a:endParaRPr lang="hr-HR" sz="3600" b="1" dirty="0" smtClean="0">
              <a:solidFill>
                <a:srgbClr val="FFC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3600" b="1" dirty="0" smtClean="0">
                <a:solidFill>
                  <a:srgbClr val="FFC000"/>
                </a:solidFill>
              </a:rPr>
              <a:t>duboke</a:t>
            </a:r>
            <a:r>
              <a:rPr lang="hr-HR" sz="3600" b="1" dirty="0">
                <a:solidFill>
                  <a:srgbClr val="FFC000"/>
                </a:solidFill>
              </a:rPr>
              <a:t>, istinske, temeljite promjene života!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sz="3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sz="36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0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slov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836712"/>
          </a:xfrm>
        </p:spPr>
        <p:txBody>
          <a:bodyPr/>
          <a:lstStyle/>
          <a:p>
            <a:pPr eaLnBrk="1" hangingPunct="1"/>
            <a:r>
              <a:rPr lang="hr-HR" altLang="sr-Latn-RS" b="1" dirty="0" smtClean="0"/>
              <a:t>duhovne vježbe su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 rot="21130670">
            <a:off x="320802" y="275558"/>
            <a:ext cx="7842924" cy="3168352"/>
          </a:xfrm>
          <a:extLst/>
        </p:spPr>
        <p:txBody>
          <a:bodyPr rtlCol="0">
            <a:normAutofit/>
            <a:scene3d>
              <a:camera prst="isometricOffAxis1Right"/>
              <a:lightRig rig="threePt" dir="t"/>
            </a:scene3d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 smtClean="0"/>
              <a:t> </a:t>
            </a:r>
            <a:r>
              <a:rPr lang="hr-HR" dirty="0" smtClean="0"/>
              <a:t>  </a:t>
            </a:r>
            <a:r>
              <a:rPr lang="hr-HR" dirty="0" smtClean="0"/>
              <a:t>uređeni </a:t>
            </a:r>
            <a:r>
              <a:rPr lang="hr-HR" dirty="0" smtClean="0"/>
              <a:t>sustav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 smtClean="0">
                <a:sym typeface="Wingdings"/>
              </a:rPr>
              <a:t> </a:t>
            </a:r>
            <a:r>
              <a:rPr lang="hr-HR" dirty="0" smtClean="0"/>
              <a:t>Promišljanja,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>
                <a:sym typeface="Wingdings"/>
              </a:rPr>
              <a:t> </a:t>
            </a:r>
            <a:r>
              <a:rPr lang="hr-HR" dirty="0" smtClean="0"/>
              <a:t>Preispitivanja,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>
                <a:sym typeface="Wingdings"/>
              </a:rPr>
              <a:t> </a:t>
            </a:r>
            <a:r>
              <a:rPr lang="hr-HR" dirty="0" smtClean="0"/>
              <a:t>Upoznavanja sebe i motiva koji me pokreću,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dirty="0"/>
          </a:p>
        </p:txBody>
      </p:sp>
      <p:sp>
        <p:nvSpPr>
          <p:cNvPr id="4" name="TekstniOkvir 3"/>
          <p:cNvSpPr txBox="1"/>
          <p:nvPr/>
        </p:nvSpPr>
        <p:spPr>
          <a:xfrm rot="21239720">
            <a:off x="4716911" y="2108300"/>
            <a:ext cx="3816424" cy="297068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threePt" dir="t"/>
            </a:scene3d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dirty="0">
                <a:latin typeface="+mn-lt"/>
                <a:cs typeface="+mn-cs"/>
                <a:sym typeface="Wingdings"/>
              </a:rPr>
              <a:t> </a:t>
            </a:r>
            <a:r>
              <a:rPr lang="hr-HR" sz="3200" dirty="0">
                <a:latin typeface="+mn-lt"/>
                <a:cs typeface="+mn-cs"/>
              </a:rPr>
              <a:t>Škola molitve,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dirty="0">
                <a:latin typeface="+mn-lt"/>
                <a:cs typeface="+mn-cs"/>
                <a:sym typeface="Wingdings"/>
              </a:rPr>
              <a:t> </a:t>
            </a:r>
            <a:r>
              <a:rPr lang="hr-HR" sz="3200" dirty="0">
                <a:latin typeface="+mn-lt"/>
                <a:cs typeface="+mn-cs"/>
              </a:rPr>
              <a:t>Razlučivanja,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dirty="0">
                <a:latin typeface="+mn-lt"/>
                <a:cs typeface="+mn-cs"/>
                <a:sym typeface="Wingdings"/>
              </a:rPr>
              <a:t> </a:t>
            </a:r>
            <a:r>
              <a:rPr lang="hr-HR" sz="3200" dirty="0">
                <a:latin typeface="+mn-lt"/>
                <a:cs typeface="+mn-cs"/>
              </a:rPr>
              <a:t>Susreta s Bogom,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hr-HR" sz="3200" dirty="0">
              <a:latin typeface="+mn-lt"/>
              <a:cs typeface="+mn-cs"/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567771" y="4941168"/>
            <a:ext cx="7959230" cy="173124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isometricOffAxis1Righ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dirty="0">
                <a:latin typeface="+mn-lt"/>
                <a:cs typeface="+mn-cs"/>
                <a:sym typeface="Wingdings"/>
              </a:rPr>
              <a:t> </a:t>
            </a:r>
            <a:r>
              <a:rPr lang="hr-HR" sz="3200" dirty="0">
                <a:latin typeface="+mn-lt"/>
                <a:cs typeface="+mn-cs"/>
              </a:rPr>
              <a:t>Ne spadaju u „pobožnosti”, nego su </a:t>
            </a:r>
            <a:r>
              <a:rPr lang="hr-HR" sz="3200" b="1" i="1" dirty="0" smtClean="0">
                <a:latin typeface="+mn-lt"/>
                <a:cs typeface="+mn-cs"/>
              </a:rPr>
              <a:t>vježbe =</a:t>
            </a:r>
            <a:endParaRPr lang="hr-HR" sz="3200" b="1" i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1050" b="1" i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200" dirty="0">
                <a:latin typeface="+mn-lt"/>
                <a:cs typeface="+mn-cs"/>
                <a:sym typeface="Wingdings"/>
              </a:rPr>
              <a:t> </a:t>
            </a:r>
            <a:r>
              <a:rPr lang="hr-HR" sz="3200" dirty="0">
                <a:latin typeface="+mn-lt"/>
                <a:cs typeface="+mn-cs"/>
                <a:sym typeface="Wingdings"/>
              </a:rPr>
              <a:t>n</a:t>
            </a:r>
            <a:r>
              <a:rPr lang="hr-HR" sz="3200" dirty="0" smtClean="0">
                <a:latin typeface="+mn-lt"/>
                <a:cs typeface="+mn-cs"/>
              </a:rPr>
              <a:t>astojanje </a:t>
            </a:r>
            <a:r>
              <a:rPr lang="hr-HR" sz="3200" dirty="0">
                <a:latin typeface="+mn-lt"/>
                <a:cs typeface="+mn-cs"/>
              </a:rPr>
              <a:t>oko discipliniranja samog sebe…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3200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0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slov 1"/>
          <p:cNvSpPr>
            <a:spLocks noGrp="1"/>
          </p:cNvSpPr>
          <p:nvPr>
            <p:ph type="title"/>
          </p:nvPr>
        </p:nvSpPr>
        <p:spPr>
          <a:xfrm>
            <a:off x="468313" y="19050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dirty="0" smtClean="0"/>
              <a:t>izrazito su </a:t>
            </a:r>
            <a:r>
              <a:rPr lang="hr-HR" altLang="sr-Latn-RS" b="1" dirty="0" smtClean="0">
                <a:solidFill>
                  <a:srgbClr val="CC3300"/>
                </a:solidFill>
              </a:rPr>
              <a:t>zahtjevne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556792"/>
            <a:ext cx="8496944" cy="4525963"/>
          </a:xfrm>
          <a:extLst/>
        </p:spPr>
        <p:txBody>
          <a:bodyPr rtlCol="0">
            <a:noAutofit/>
            <a:scene3d>
              <a:camera prst="isometricOffAxis1Right"/>
              <a:lightRig rig="threePt" dir="t"/>
            </a:scene3d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2800" dirty="0" smtClean="0"/>
              <a:t>- traže </a:t>
            </a:r>
            <a:r>
              <a:rPr lang="hr-HR" sz="2800" b="1" dirty="0">
                <a:solidFill>
                  <a:srgbClr val="CC3300"/>
                </a:solidFill>
              </a:rPr>
              <a:t>ustrajno</a:t>
            </a:r>
            <a:r>
              <a:rPr lang="hr-HR" sz="2800" dirty="0"/>
              <a:t> </a:t>
            </a:r>
            <a:r>
              <a:rPr lang="hr-HR" sz="2800" b="1" dirty="0"/>
              <a:t>svakodnevno nastojanje </a:t>
            </a:r>
            <a:r>
              <a:rPr lang="hr-HR" sz="2800" dirty="0"/>
              <a:t>u osobnom susretu s </a:t>
            </a:r>
            <a:r>
              <a:rPr lang="hr-HR" sz="2800" dirty="0" smtClean="0"/>
              <a:t>Bogom - </a:t>
            </a:r>
            <a:endParaRPr lang="hr-HR" sz="2800" dirty="0" smtClean="0"/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r-HR" sz="2800" dirty="0" smtClean="0"/>
              <a:t>    </a:t>
            </a:r>
            <a:r>
              <a:rPr lang="hr-HR" sz="2800" b="1" dirty="0" smtClean="0">
                <a:solidFill>
                  <a:srgbClr val="CC3300"/>
                </a:solidFill>
              </a:rPr>
              <a:t>stoga </a:t>
            </a:r>
            <a:r>
              <a:rPr lang="hr-HR" sz="2800" b="1" dirty="0">
                <a:solidFill>
                  <a:srgbClr val="CC3300"/>
                </a:solidFill>
              </a:rPr>
              <a:t>ih preporučujemo </a:t>
            </a:r>
            <a:r>
              <a:rPr lang="hr-HR" sz="2800" b="1" dirty="0" smtClean="0">
                <a:solidFill>
                  <a:srgbClr val="CC3300"/>
                </a:solidFill>
              </a:rPr>
              <a:t>samo onima </a:t>
            </a:r>
            <a:endParaRPr lang="hr-HR" sz="2800" b="1" dirty="0">
              <a:solidFill>
                <a:srgbClr val="CC3300"/>
              </a:solidFill>
            </a:endParaRPr>
          </a:p>
          <a:p>
            <a:r>
              <a:rPr lang="hr-HR" sz="2800" dirty="0" smtClean="0"/>
              <a:t>koji </a:t>
            </a:r>
            <a:r>
              <a:rPr lang="hr-HR" sz="2800" dirty="0" smtClean="0"/>
              <a:t>su spremni </a:t>
            </a:r>
            <a:r>
              <a:rPr lang="hr-HR" sz="2800" dirty="0" smtClean="0"/>
              <a:t>raditi temeljito i ozbiljno;</a:t>
            </a:r>
          </a:p>
          <a:p>
            <a:endParaRPr lang="hr-HR" sz="1200" dirty="0" smtClean="0"/>
          </a:p>
          <a:p>
            <a:r>
              <a:rPr lang="hr-HR" sz="2800" dirty="0" smtClean="0"/>
              <a:t>koji </a:t>
            </a:r>
            <a:r>
              <a:rPr lang="hr-HR" sz="2800" dirty="0" smtClean="0"/>
              <a:t>svojim radom pokazuju </a:t>
            </a:r>
            <a:r>
              <a:rPr lang="hr-HR" sz="2800" dirty="0" smtClean="0"/>
              <a:t>spremnost mijenjati </a:t>
            </a:r>
            <a:r>
              <a:rPr lang="hr-HR" sz="2800" dirty="0" smtClean="0"/>
              <a:t>svoj život i </a:t>
            </a:r>
            <a:r>
              <a:rPr lang="hr-HR" sz="2800" dirty="0" smtClean="0"/>
              <a:t>navike;</a:t>
            </a:r>
            <a:endParaRPr lang="hr-HR" sz="2800" dirty="0" smtClean="0"/>
          </a:p>
          <a:p>
            <a:endParaRPr lang="hr-HR" sz="2800" dirty="0" smtClean="0"/>
          </a:p>
          <a:p>
            <a:endParaRPr lang="hr-HR" sz="2800" dirty="0"/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sz="2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0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zervirano mjesto sadržaja 2"/>
          <p:cNvSpPr>
            <a:spLocks noGrp="1"/>
          </p:cNvSpPr>
          <p:nvPr>
            <p:ph idx="1"/>
          </p:nvPr>
        </p:nvSpPr>
        <p:spPr>
          <a:xfrm>
            <a:off x="539750" y="620688"/>
            <a:ext cx="8229600" cy="5030812"/>
          </a:xfrm>
        </p:spPr>
        <p:txBody>
          <a:bodyPr/>
          <a:lstStyle/>
          <a:p>
            <a:r>
              <a:rPr lang="hr-HR" dirty="0" smtClean="0"/>
              <a:t>Osobama koje </a:t>
            </a:r>
            <a:r>
              <a:rPr lang="hr-HR" dirty="0" smtClean="0"/>
              <a:t>su </a:t>
            </a:r>
            <a:r>
              <a:rPr lang="hr-HR" b="1" dirty="0" smtClean="0"/>
              <a:t>psihološki uravnotežene </a:t>
            </a:r>
            <a:r>
              <a:rPr lang="hr-HR" dirty="0" smtClean="0"/>
              <a:t>i  primjerene  dobi;</a:t>
            </a:r>
            <a:endParaRPr lang="hr-HR" altLang="sr-Latn-RS" dirty="0" smtClean="0"/>
          </a:p>
          <a:p>
            <a:pPr eaLnBrk="1" hangingPunct="1">
              <a:lnSpc>
                <a:spcPct val="200000"/>
              </a:lnSpc>
            </a:pPr>
            <a:r>
              <a:rPr lang="hr-HR" altLang="sr-Latn-RS" dirty="0" smtClean="0"/>
              <a:t> </a:t>
            </a:r>
            <a:r>
              <a:rPr lang="hr-HR" altLang="sr-Latn-RS" dirty="0" smtClean="0"/>
              <a:t>koje </a:t>
            </a:r>
            <a:r>
              <a:rPr lang="hr-HR" altLang="sr-Latn-RS" b="1" dirty="0" smtClean="0"/>
              <a:t>zrelošću </a:t>
            </a:r>
            <a:r>
              <a:rPr lang="hr-HR" altLang="sr-Latn-RS" b="1" dirty="0" smtClean="0"/>
              <a:t>vjere</a:t>
            </a:r>
            <a:r>
              <a:rPr lang="hr-HR" altLang="sr-Latn-RS" dirty="0" smtClean="0"/>
              <a:t> žele služiti </a:t>
            </a:r>
            <a:r>
              <a:rPr lang="hr-HR" altLang="sr-Latn-RS" dirty="0" smtClean="0"/>
              <a:t>široj zajednici i društvu; </a:t>
            </a:r>
          </a:p>
          <a:p>
            <a:pPr eaLnBrk="1" hangingPunct="1">
              <a:lnSpc>
                <a:spcPct val="200000"/>
              </a:lnSpc>
            </a:pPr>
            <a:r>
              <a:rPr lang="hr-HR" altLang="sr-Latn-RS" dirty="0" smtClean="0"/>
              <a:t> koje su </a:t>
            </a:r>
            <a:r>
              <a:rPr lang="hr-HR" altLang="sr-Latn-RS" b="1" dirty="0" smtClean="0"/>
              <a:t>spremne na refleksiju  </a:t>
            </a:r>
            <a:r>
              <a:rPr lang="hr-HR" altLang="sr-Latn-RS" dirty="0" smtClean="0"/>
              <a:t>i</a:t>
            </a:r>
            <a:r>
              <a:rPr lang="hr-HR" altLang="sr-Latn-RS" b="1" dirty="0" smtClean="0"/>
              <a:t> </a:t>
            </a:r>
            <a:r>
              <a:rPr lang="hr-HR" altLang="sr-Latn-RS" dirty="0" smtClean="0"/>
              <a:t>duhovno </a:t>
            </a:r>
            <a:r>
              <a:rPr lang="hr-HR" altLang="sr-Latn-RS" b="1" dirty="0" smtClean="0"/>
              <a:t>razlučivanje </a:t>
            </a:r>
            <a:endParaRPr lang="hr-HR" altLang="sr-Latn-RS" b="1" dirty="0" smtClean="0"/>
          </a:p>
          <a:p>
            <a:pPr eaLnBrk="1" hangingPunct="1">
              <a:lnSpc>
                <a:spcPct val="200000"/>
              </a:lnSpc>
              <a:buNone/>
            </a:pPr>
            <a:endParaRPr lang="hr-HR" altLang="sr-Latn-RS" b="1" dirty="0" smtClean="0"/>
          </a:p>
          <a:p>
            <a:pPr eaLnBrk="1" hangingPunct="1">
              <a:lnSpc>
                <a:spcPct val="200000"/>
              </a:lnSpc>
            </a:pPr>
            <a:endParaRPr lang="hr-HR" altLang="sr-Latn-RS" dirty="0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896544"/>
          </a:xfrm>
          <a:extLst/>
        </p:spPr>
        <p:txBody>
          <a:bodyPr rtlCol="0">
            <a:normAutofit/>
          </a:bodyPr>
          <a:lstStyle/>
          <a:p>
            <a:r>
              <a:rPr lang="hr-HR" b="1" dirty="0" smtClean="0"/>
              <a:t>Kome se </a:t>
            </a:r>
            <a:r>
              <a:rPr lang="hr-HR" b="1" dirty="0" smtClean="0">
                <a:solidFill>
                  <a:srgbClr val="CC3300"/>
                </a:solidFill>
              </a:rPr>
              <a:t>ne preporučuju </a:t>
            </a:r>
            <a:r>
              <a:rPr lang="hr-HR" b="1" dirty="0" smtClean="0"/>
              <a:t>ove duhovne vježbe</a:t>
            </a:r>
            <a:r>
              <a:rPr lang="hr-HR" b="1" dirty="0" smtClean="0"/>
              <a:t>:</a:t>
            </a:r>
          </a:p>
          <a:p>
            <a:pPr>
              <a:buNone/>
            </a:pP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– Osobama mlađim od 20 i starijim od 60 </a:t>
            </a:r>
            <a:r>
              <a:rPr lang="hr-HR" dirty="0" smtClean="0"/>
              <a:t>god;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– Novoobraćenicima i </a:t>
            </a:r>
            <a:r>
              <a:rPr lang="hr-HR" dirty="0" err="1" smtClean="0"/>
              <a:t>novokrštenicima</a:t>
            </a:r>
            <a:r>
              <a:rPr lang="hr-HR" dirty="0" smtClean="0"/>
              <a:t>;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– Osobama slabog psiho-fizičkog stanja i pod </a:t>
            </a:r>
            <a:r>
              <a:rPr lang="hr-HR" dirty="0" smtClean="0"/>
              <a:t>terapijama;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– Osobama kojima to nije čvrsta osobna </a:t>
            </a:r>
            <a:r>
              <a:rPr lang="hr-HR" dirty="0" smtClean="0"/>
              <a:t>odluka;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– Koji su već temeljito obavili duhovne vježbe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dirty="0" smtClean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hr-HR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Zdravko\Downloads\fram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4784" y="476672"/>
            <a:ext cx="3616052" cy="48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42628"/>
            <a:ext cx="2232248" cy="2022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niOkvir 1"/>
          <p:cNvSpPr txBox="1"/>
          <p:nvPr/>
        </p:nvSpPr>
        <p:spPr>
          <a:xfrm>
            <a:off x="5652120" y="2184303"/>
            <a:ext cx="237626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r-HR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hr-HR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Hvala!</a:t>
            </a:r>
            <a:endParaRPr lang="hr-HR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514</TotalTime>
  <Words>746</Words>
  <Application>Microsoft Office PowerPoint</Application>
  <PresentationFormat>Prikaz na zaslonu (4:3)</PresentationFormat>
  <Paragraphs>151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28</vt:i4>
      </vt:variant>
    </vt:vector>
  </HeadingPairs>
  <TitlesOfParts>
    <vt:vector size="29" baseType="lpstr">
      <vt:lpstr>Office tema</vt:lpstr>
      <vt:lpstr>Slajd 1</vt:lpstr>
      <vt:lpstr>Slajd 2</vt:lpstr>
      <vt:lpstr>Slajd 3</vt:lpstr>
      <vt:lpstr>Slajd 4</vt:lpstr>
      <vt:lpstr>Slajd 5</vt:lpstr>
      <vt:lpstr>Slajd 6</vt:lpstr>
      <vt:lpstr>knjige - nabava</vt:lpstr>
      <vt:lpstr>   voditelj  DVS  2019.      P. Zdravko Knežević        </vt:lpstr>
      <vt:lpstr> način rada </vt:lpstr>
      <vt:lpstr>Slajd 10</vt:lpstr>
      <vt:lpstr>ciljevi  DVS</vt:lpstr>
      <vt:lpstr>upozorenje </vt:lpstr>
      <vt:lpstr>iskustva - </vt:lpstr>
      <vt:lpstr>upozorenje </vt:lpstr>
      <vt:lpstr>Slajd 15</vt:lpstr>
      <vt:lpstr>plodovi  vježbi  1</vt:lpstr>
      <vt:lpstr>plodovi  vježbi  2</vt:lpstr>
      <vt:lpstr>plodovi  vježbi  3</vt:lpstr>
      <vt:lpstr>Slajd 19</vt:lpstr>
      <vt:lpstr>ciljevi  DVS</vt:lpstr>
      <vt:lpstr>uvjeti</vt:lpstr>
      <vt:lpstr>napori…</vt:lpstr>
      <vt:lpstr>dubina…</vt:lpstr>
      <vt:lpstr>duhovne vježbe su</vt:lpstr>
      <vt:lpstr>izrazito su zahtjevne </vt:lpstr>
      <vt:lpstr>Slajd 26</vt:lpstr>
      <vt:lpstr>Slajd 27</vt:lpstr>
      <vt:lpstr>Slajd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Duhovne vježbe u svakodnevnom životu</dc:title>
  <dc:creator>Zdravko</dc:creator>
  <cp:lastModifiedBy>.</cp:lastModifiedBy>
  <cp:revision>104</cp:revision>
  <dcterms:created xsi:type="dcterms:W3CDTF">2013-12-29T15:36:27Z</dcterms:created>
  <dcterms:modified xsi:type="dcterms:W3CDTF">2018-11-20T18:35:26Z</dcterms:modified>
</cp:coreProperties>
</file>